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2" r:id="rId3"/>
    <p:sldId id="264" r:id="rId4"/>
    <p:sldId id="265" r:id="rId5"/>
    <p:sldId id="266" r:id="rId6"/>
    <p:sldId id="289" r:id="rId7"/>
    <p:sldId id="277" r:id="rId8"/>
    <p:sldId id="272" r:id="rId9"/>
    <p:sldId id="278" r:id="rId10"/>
    <p:sldId id="279" r:id="rId11"/>
    <p:sldId id="280" r:id="rId12"/>
    <p:sldId id="273" r:id="rId13"/>
    <p:sldId id="281" r:id="rId14"/>
    <p:sldId id="276" r:id="rId15"/>
    <p:sldId id="283" r:id="rId16"/>
    <p:sldId id="287" r:id="rId17"/>
    <p:sldId id="282" r:id="rId18"/>
    <p:sldId id="286" r:id="rId19"/>
    <p:sldId id="285" r:id="rId20"/>
    <p:sldId id="288" r:id="rId21"/>
    <p:sldId id="284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21/02/2020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254B7AFF-B340-4D3D-9023-24597866F88D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069983" y="4653136"/>
            <a:ext cx="1981200" cy="2088232"/>
          </a:xfrm>
        </p:spPr>
        <p:txBody>
          <a:bodyPr>
            <a:normAutofit fontScale="85000" lnSpcReduction="20000"/>
          </a:bodyPr>
          <a:lstStyle/>
          <a:p>
            <a:r>
              <a:rPr lang="es-ES" sz="1600" dirty="0">
                <a:latin typeface="+mj-lt"/>
              </a:rPr>
              <a:t>José Suárez C.I 20199944</a:t>
            </a:r>
          </a:p>
          <a:p>
            <a:r>
              <a:rPr lang="es-ES" sz="1600" dirty="0">
                <a:latin typeface="+mj-lt"/>
              </a:rPr>
              <a:t>Diego Martínez C.I 26128457</a:t>
            </a:r>
          </a:p>
          <a:p>
            <a:r>
              <a:rPr lang="es-ES" sz="1600" dirty="0" err="1">
                <a:latin typeface="+mj-lt"/>
              </a:rPr>
              <a:t>Ermirosa</a:t>
            </a:r>
            <a:r>
              <a:rPr lang="es-ES" sz="1600" dirty="0">
                <a:latin typeface="+mj-lt"/>
              </a:rPr>
              <a:t> Santiago C.I 23442726</a:t>
            </a:r>
          </a:p>
          <a:p>
            <a:r>
              <a:rPr lang="es-ES" sz="1600" dirty="0">
                <a:latin typeface="+mj-lt"/>
              </a:rPr>
              <a:t>Alfredo Ferreira C.I 26765212</a:t>
            </a:r>
          </a:p>
          <a:p>
            <a:r>
              <a:rPr lang="es-ES" sz="1600" dirty="0" err="1">
                <a:latin typeface="+mj-lt"/>
              </a:rPr>
              <a:t>Elix</a:t>
            </a:r>
            <a:r>
              <a:rPr lang="es-ES" sz="1600" dirty="0">
                <a:latin typeface="+mj-lt"/>
              </a:rPr>
              <a:t> Vivas C.I 22987085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2563" y="2060848"/>
            <a:ext cx="6120680" cy="2116832"/>
          </a:xfrm>
        </p:spPr>
        <p:txBody>
          <a:bodyPr/>
          <a:lstStyle/>
          <a:p>
            <a:pPr algn="ctr"/>
            <a:r>
              <a:rPr lang="es-ES" sz="2800" u="sng" dirty="0">
                <a:latin typeface="Arial Narrow" panose="020B0606020202030204" pitchFamily="34" charset="0"/>
                <a:cs typeface="Arial" panose="020B0604020202020204" pitchFamily="34" charset="0"/>
              </a:rPr>
              <a:t>Regulador Centrifugo de watt</a:t>
            </a:r>
          </a:p>
        </p:txBody>
      </p:sp>
      <p:pic>
        <p:nvPicPr>
          <p:cNvPr id="1026" name="Picture 2" descr="Resultado de imagen para facultad de ingenieria ula blan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322231" cy="9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maquina de vapor wa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75106"/>
            <a:ext cx="2174927" cy="17555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889631" y="6165304"/>
            <a:ext cx="5266545" cy="59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 cap="all" spc="1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1800" dirty="0">
                <a:latin typeface="Arial Narrow" panose="020B0606020202030204" pitchFamily="34" charset="0"/>
                <a:cs typeface="Arial" panose="020B0604020202020204" pitchFamily="34" charset="0"/>
              </a:rPr>
              <a:t>Introducción al control automático</a:t>
            </a:r>
          </a:p>
        </p:txBody>
      </p:sp>
      <p:pic>
        <p:nvPicPr>
          <p:cNvPr id="1030" name="Picture 6" descr="Resultado de imagen para facultad de ingenieria ula blan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870305"/>
            <a:ext cx="1787661" cy="104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0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53E196AE-3C5F-4FF6-8AE1-7B02981B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BB65C6B1-7BCB-4997-BEDD-9536A8AC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FA14054-4A49-4159-BD70-0C577BF40AFF}"/>
              </a:ext>
            </a:extLst>
          </p:cNvPr>
          <p:cNvPicPr/>
          <p:nvPr/>
        </p:nvPicPr>
        <p:blipFill rotWithShape="1">
          <a:blip r:embed="rId2"/>
          <a:srcRect l="11062" t="14784" r="2185" b="7276"/>
          <a:stretch/>
        </p:blipFill>
        <p:spPr bwMode="auto">
          <a:xfrm>
            <a:off x="381000" y="1719071"/>
            <a:ext cx="8583488" cy="4950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014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F4C885B7-66F4-4D74-A425-B572E23E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5B009D3-1FBD-46F1-AA04-6B84240F2F5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309" t="15970" r="1451" b="7428"/>
          <a:stretch/>
        </p:blipFill>
        <p:spPr bwMode="auto">
          <a:xfrm>
            <a:off x="107504" y="1628800"/>
            <a:ext cx="8856984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87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</p:spPr>
        <p:txBody>
          <a:bodyPr/>
          <a:lstStyle/>
          <a:p>
            <a:r>
              <a:rPr lang="es-ES" dirty="0"/>
              <a:t>AUTOVALORES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0D123FB4-5B14-4911-9C36-B8002AC120B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225" t="13897" r="1696" b="8627"/>
          <a:stretch/>
        </p:blipFill>
        <p:spPr bwMode="auto">
          <a:xfrm>
            <a:off x="179512" y="1628800"/>
            <a:ext cx="8784976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3985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C5C5DA31-3075-413E-9F52-1E43059E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Función de transferencia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035E84E-E15C-4A19-830A-8572D9A49EC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26" t="14045" r="1528" b="8330"/>
          <a:stretch/>
        </p:blipFill>
        <p:spPr bwMode="auto">
          <a:xfrm>
            <a:off x="179512" y="1628800"/>
            <a:ext cx="8712968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8974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explicita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B44D035D-761E-465A-95B1-C57656346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FCDF7F4-294E-465E-A358-0B5099C8A352}"/>
              </a:ext>
            </a:extLst>
          </p:cNvPr>
          <p:cNvPicPr/>
          <p:nvPr/>
        </p:nvPicPr>
        <p:blipFill rotWithShape="1">
          <a:blip r:embed="rId2"/>
          <a:srcRect l="11061" t="15968" r="1531" b="7747"/>
          <a:stretch/>
        </p:blipFill>
        <p:spPr bwMode="auto">
          <a:xfrm>
            <a:off x="179512" y="1628800"/>
            <a:ext cx="8856984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8677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26FEE07E-2BAD-45EE-B39A-A9E016F3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del Sistema </a:t>
            </a:r>
            <a:r>
              <a:rPr lang="en-US" dirty="0" err="1"/>
              <a:t>inicial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B8F81F6-F9DB-4CAF-A2EA-D90D535B6B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94" t="15525" r="40697" b="16604"/>
          <a:stretch/>
        </p:blipFill>
        <p:spPr bwMode="auto">
          <a:xfrm>
            <a:off x="179512" y="1628800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6008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796FF925-99B2-45FE-A6A7-A655702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del sistema inicial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7A279F5-AFCA-4836-AEB5-E1B847FDA38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4" t="15661" r="365" b="6047"/>
          <a:stretch/>
        </p:blipFill>
        <p:spPr bwMode="auto">
          <a:xfrm>
            <a:off x="179512" y="1700809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948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B00BFEC7-CCDB-443E-BD86-AD4CB63F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del Sistema no lineal con </a:t>
            </a:r>
            <a:r>
              <a:rPr lang="en-US" dirty="0" err="1"/>
              <a:t>cambios</a:t>
            </a:r>
            <a:r>
              <a:rPr lang="en-US" dirty="0"/>
              <a:t> de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7911B58-4CAC-4E35-8738-B7F0710DF1D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067" t="16855" r="45530" b="24306"/>
          <a:stretch/>
        </p:blipFill>
        <p:spPr bwMode="auto">
          <a:xfrm>
            <a:off x="179512" y="1628800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9431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5A61B524-EB92-4867-BBB5-5D192A6A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del sistema inicial cambios de variable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B9E31F9-5A3F-457E-93E2-96FAC4A9626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80" t="15969" r="1087" b="12331"/>
          <a:stretch/>
        </p:blipFill>
        <p:spPr bwMode="auto">
          <a:xfrm>
            <a:off x="251520" y="1628800"/>
            <a:ext cx="8712968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5958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6763C01D-7D93-4600-880C-974AD178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912913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 la </a:t>
            </a:r>
            <a:r>
              <a:rPr lang="en-US" dirty="0" err="1"/>
              <a:t>func</a:t>
            </a:r>
            <a:r>
              <a:rPr lang="es-VE" dirty="0" err="1"/>
              <a:t>ió</a:t>
            </a:r>
            <a:r>
              <a:rPr lang="en-US" dirty="0"/>
              <a:t>n de </a:t>
            </a:r>
            <a:r>
              <a:rPr lang="en-US" dirty="0" err="1"/>
              <a:t>transferencia</a:t>
            </a:r>
            <a:r>
              <a:rPr lang="en-US" dirty="0"/>
              <a:t> (</a:t>
            </a:r>
            <a:r>
              <a:rPr lang="en-US" dirty="0" err="1"/>
              <a:t>simulación</a:t>
            </a:r>
            <a:r>
              <a:rPr lang="en-US" dirty="0"/>
              <a:t> lineal)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4392D9F-E245-49D6-9C43-8645D0D6CF0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162" t="30016" r="47905" b="32733"/>
          <a:stretch/>
        </p:blipFill>
        <p:spPr bwMode="auto">
          <a:xfrm>
            <a:off x="179513" y="1700808"/>
            <a:ext cx="4536504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8FE63A-B743-4CDD-B6C3-C8F6626CB9D3}"/>
              </a:ext>
            </a:extLst>
          </p:cNvPr>
          <p:cNvPicPr/>
          <p:nvPr/>
        </p:nvPicPr>
        <p:blipFill rotWithShape="1">
          <a:blip r:embed="rId3"/>
          <a:srcRect t="9019" r="18586" b="6550"/>
          <a:stretch/>
        </p:blipFill>
        <p:spPr bwMode="auto">
          <a:xfrm>
            <a:off x="4732174" y="1916833"/>
            <a:ext cx="4248470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8E95EE1-F5F6-490B-ADDF-9050CB9964EA}"/>
              </a:ext>
            </a:extLst>
          </p:cNvPr>
          <p:cNvSpPr txBox="1"/>
          <p:nvPr/>
        </p:nvSpPr>
        <p:spPr>
          <a:xfrm>
            <a:off x="5292080" y="155679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Entrada 1/J = 0.77 </a:t>
            </a:r>
          </a:p>
        </p:txBody>
      </p:sp>
    </p:spTree>
    <p:extLst>
      <p:ext uri="{BB962C8B-B14F-4D97-AF65-F5344CB8AC3E}">
        <p14:creationId xmlns:p14="http://schemas.microsoft.com/office/powerpoint/2010/main" val="180859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Regulador centrifugo de watt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t="16505" r="10813" b="8349"/>
          <a:stretch/>
        </p:blipFill>
        <p:spPr bwMode="auto">
          <a:xfrm>
            <a:off x="251520" y="1988840"/>
            <a:ext cx="3456384" cy="41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19938" r="20319" b="17678"/>
          <a:stretch/>
        </p:blipFill>
        <p:spPr bwMode="auto">
          <a:xfrm>
            <a:off x="3779912" y="1988840"/>
            <a:ext cx="5040560" cy="412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755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0314ADAD-DF4D-407B-8959-0DF084C0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con otra entrada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89A58FC9-F480-4D63-8AAC-6187212A7D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314" b="10558"/>
          <a:stretch/>
        </p:blipFill>
        <p:spPr bwMode="auto">
          <a:xfrm>
            <a:off x="179512" y="1997299"/>
            <a:ext cx="8784976" cy="4673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D8E1616B-F875-4C21-815C-D4319C6747E5}"/>
              </a:ext>
            </a:extLst>
          </p:cNvPr>
          <p:cNvSpPr/>
          <p:nvPr/>
        </p:nvSpPr>
        <p:spPr>
          <a:xfrm>
            <a:off x="3563888" y="1635357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Entrada 1/J = 4 </a:t>
            </a:r>
          </a:p>
        </p:txBody>
      </p:sp>
    </p:spTree>
    <p:extLst>
      <p:ext uri="{BB962C8B-B14F-4D97-AF65-F5344CB8AC3E}">
        <p14:creationId xmlns:p14="http://schemas.microsoft.com/office/powerpoint/2010/main" val="73461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xmlns="" id="{9816CB0B-5B3B-495B-89CF-64D7C2104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003203"/>
              </p:ext>
            </p:extLst>
          </p:nvPr>
        </p:nvGraphicFramePr>
        <p:xfrm>
          <a:off x="683568" y="3056545"/>
          <a:ext cx="7056784" cy="207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1758">
                  <a:extLst>
                    <a:ext uri="{9D8B030D-6E8A-4147-A177-3AD203B41FA5}">
                      <a16:colId xmlns:a16="http://schemas.microsoft.com/office/drawing/2014/main" xmlns="" val="754305656"/>
                    </a:ext>
                  </a:extLst>
                </a:gridCol>
                <a:gridCol w="2352513">
                  <a:extLst>
                    <a:ext uri="{9D8B030D-6E8A-4147-A177-3AD203B41FA5}">
                      <a16:colId xmlns:a16="http://schemas.microsoft.com/office/drawing/2014/main" xmlns="" val="638889005"/>
                    </a:ext>
                  </a:extLst>
                </a:gridCol>
                <a:gridCol w="2352513">
                  <a:extLst>
                    <a:ext uri="{9D8B030D-6E8A-4147-A177-3AD203B41FA5}">
                      <a16:colId xmlns:a16="http://schemas.microsoft.com/office/drawing/2014/main" xmlns="" val="1707219191"/>
                    </a:ext>
                  </a:extLst>
                </a:gridCol>
              </a:tblGrid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62747570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3976304904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+0.29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66622570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+A1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897679012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+B1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5302012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xmlns="" id="{834B70E0-3450-4954-B21A-81F8874F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Autovalores</a:t>
            </a:r>
            <a:r>
              <a:rPr lang="en-US" dirty="0"/>
              <a:t> y </a:t>
            </a:r>
            <a:r>
              <a:rPr lang="en-US" dirty="0" err="1"/>
              <a:t>estabilidad</a:t>
            </a:r>
            <a:r>
              <a:rPr lang="en-US" dirty="0"/>
              <a:t> del Sistema (</a:t>
            </a:r>
            <a:r>
              <a:rPr lang="en-US" dirty="0" err="1"/>
              <a:t>criterio</a:t>
            </a:r>
            <a:r>
              <a:rPr lang="en-US" dirty="0"/>
              <a:t> de </a:t>
            </a:r>
            <a:r>
              <a:rPr lang="en-US" dirty="0" err="1"/>
              <a:t>routh</a:t>
            </a:r>
            <a:r>
              <a:rPr lang="en-US" dirty="0"/>
              <a:t> </a:t>
            </a:r>
            <a:r>
              <a:rPr lang="en-US" dirty="0" err="1"/>
              <a:t>hurwitz</a:t>
            </a:r>
            <a:r>
              <a:rPr lang="en-US" dirty="0"/>
              <a:t>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xmlns="" id="{689A776A-FC83-41E4-BD7C-A01A4F277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448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xmlns="" id="{9B03F92E-07EA-4C5B-A1B7-989CA9DD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0" y="1645110"/>
            <a:ext cx="8787219" cy="12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xmlns="" id="{D86DCD47-5D5B-4ACC-9AF4-EBB4E4F7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301824"/>
            <a:ext cx="80074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A1 = ((0.29)(13.25) – (1.3)(0.02))/0.29 = +3.82   B1 = ((A1)(0.02))/A1 = +0.02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todos los valores de la columna 1 son del mismo signo positivos, se puede decir que el sistema es estable para la función de transferencia con el polinomio característico obtenido</a:t>
            </a:r>
            <a:endParaRPr kumimoji="0" lang="es-VE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de control</a:t>
            </a:r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t="14839" r="4626" b="14884"/>
          <a:stretch/>
        </p:blipFill>
        <p:spPr bwMode="auto">
          <a:xfrm>
            <a:off x="1259632" y="1988840"/>
            <a:ext cx="6696744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8427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dinámico y ecuaciones diferenciales de movimiento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t="21469" r="12617" b="33722"/>
          <a:stretch/>
        </p:blipFill>
        <p:spPr bwMode="auto">
          <a:xfrm>
            <a:off x="467544" y="2276872"/>
            <a:ext cx="8146241" cy="369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2800" dirty="0"/>
              <a:t>Modelo dinámico y ecuaciones diferenciales de </a:t>
            </a:r>
            <a:r>
              <a:rPr lang="es-ES" sz="2800" dirty="0" smtClean="0"/>
              <a:t>movimiento(orden del sistema</a:t>
            </a:r>
            <a:r>
              <a:rPr lang="es-ES" sz="2800" dirty="0"/>
              <a:t>) ¿Porque es no lineal? </a:t>
            </a:r>
            <a:endParaRPr lang="es-ES" sz="28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3389" r="19680" b="51655"/>
          <a:stretch/>
        </p:blipFill>
        <p:spPr bwMode="auto">
          <a:xfrm>
            <a:off x="251520" y="1628800"/>
            <a:ext cx="871296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62043" r="26407" b="20325"/>
          <a:stretch/>
        </p:blipFill>
        <p:spPr bwMode="auto">
          <a:xfrm>
            <a:off x="199015" y="3697678"/>
            <a:ext cx="8037645" cy="175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3 Conector recto de flecha"/>
          <p:cNvCxnSpPr/>
          <p:nvPr/>
        </p:nvCxnSpPr>
        <p:spPr>
          <a:xfrm>
            <a:off x="2555776" y="2420888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/>
          <p:nvPr/>
        </p:nvCxnSpPr>
        <p:spPr>
          <a:xfrm>
            <a:off x="4355976" y="2420888"/>
            <a:ext cx="0" cy="64807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3178340" y="4921814"/>
            <a:ext cx="0" cy="68993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18 CuadroTexto"/>
          <p:cNvSpPr txBox="1"/>
          <p:nvPr/>
        </p:nvSpPr>
        <p:spPr>
          <a:xfrm>
            <a:off x="827584" y="3068960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No linealidad, funciones no lineales seno y coseno</a:t>
            </a:r>
            <a:endParaRPr lang="es-VE" dirty="0"/>
          </a:p>
        </p:txBody>
      </p:sp>
      <p:sp>
        <p:nvSpPr>
          <p:cNvPr id="20" name="19 CuadroTexto"/>
          <p:cNvSpPr txBox="1"/>
          <p:nvPr/>
        </p:nvSpPr>
        <p:spPr>
          <a:xfrm>
            <a:off x="199015" y="5563034"/>
            <a:ext cx="8964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Multiplicación de 2 estados x3 al cuadrado  y además como argumentos de una </a:t>
            </a:r>
            <a:r>
              <a:rPr lang="es-VE" u="sng" dirty="0" smtClean="0"/>
              <a:t>función</a:t>
            </a:r>
            <a:r>
              <a:rPr lang="es-VE" dirty="0" smtClean="0"/>
              <a:t> no lineal seno y coseno los estados x1 yx2</a:t>
            </a:r>
            <a:endParaRPr lang="es-VE" dirty="0"/>
          </a:p>
        </p:txBody>
      </p:sp>
      <p:sp>
        <p:nvSpPr>
          <p:cNvPr id="25" name="24 Menos"/>
          <p:cNvSpPr/>
          <p:nvPr/>
        </p:nvSpPr>
        <p:spPr>
          <a:xfrm>
            <a:off x="1691680" y="2298188"/>
            <a:ext cx="172819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8" name="27 Menos"/>
          <p:cNvSpPr/>
          <p:nvPr/>
        </p:nvSpPr>
        <p:spPr>
          <a:xfrm>
            <a:off x="3689292" y="2312876"/>
            <a:ext cx="172819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29" name="28 Menos"/>
          <p:cNvSpPr/>
          <p:nvPr/>
        </p:nvSpPr>
        <p:spPr>
          <a:xfrm>
            <a:off x="2555776" y="4698475"/>
            <a:ext cx="199761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0" name="29 Menos"/>
          <p:cNvSpPr/>
          <p:nvPr/>
        </p:nvSpPr>
        <p:spPr>
          <a:xfrm>
            <a:off x="2123728" y="4711289"/>
            <a:ext cx="648072" cy="10801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0300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Valores de los parámetros</a:t>
            </a:r>
            <a:endParaRPr lang="es-VE" dirty="0"/>
          </a:p>
        </p:txBody>
      </p:sp>
      <p:sp>
        <p:nvSpPr>
          <p:cNvPr id="3" name="2 CuadroTexto"/>
          <p:cNvSpPr txBox="1"/>
          <p:nvPr/>
        </p:nvSpPr>
        <p:spPr>
          <a:xfrm>
            <a:off x="179512" y="1612425"/>
            <a:ext cx="8568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VE" dirty="0" smtClean="0"/>
              <a:t>La investigación consultada propone los siguientes valores de los parámetros para evitar el caos del sistema tras pruebas de investigación:</a:t>
            </a:r>
            <a:endParaRPr lang="es-V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A7C1AEE-9116-413B-9F6E-780F4CE0C03C}"/>
              </a:ext>
            </a:extLst>
          </p:cNvPr>
          <p:cNvPicPr/>
          <p:nvPr/>
        </p:nvPicPr>
        <p:blipFill rotWithShape="1">
          <a:blip r:embed="rId2"/>
          <a:srcRect l="31782" t="62617" r="52485" b="34340"/>
          <a:stretch/>
        </p:blipFill>
        <p:spPr bwMode="auto">
          <a:xfrm>
            <a:off x="169346" y="2492896"/>
            <a:ext cx="8784976" cy="8139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5 CuadroTexto"/>
          <p:cNvSpPr txBox="1"/>
          <p:nvPr/>
        </p:nvSpPr>
        <p:spPr>
          <a:xfrm>
            <a:off x="2699792" y="3862423"/>
            <a:ext cx="442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VE" dirty="0" smtClean="0"/>
              <a:t>Valores de las constantes y sus parámetros</a:t>
            </a:r>
            <a:endParaRPr lang="es-V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6 CuadroTexto"/>
              <p:cNvSpPr txBox="1"/>
              <p:nvPr/>
            </p:nvSpPr>
            <p:spPr>
              <a:xfrm>
                <a:off x="1851281" y="4332698"/>
                <a:ext cx="127131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 smtClean="0"/>
                  <a:t>n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4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7" name="6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281" y="4332698"/>
                <a:ext cx="1271310" cy="707886"/>
              </a:xfrm>
              <a:prstGeom prst="rect">
                <a:avLst/>
              </a:prstGeom>
              <a:blipFill rotWithShape="1">
                <a:blip r:embed="rId3"/>
                <a:stretch>
                  <a:fillRect l="-17308" t="-15517" b="-3620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7 CuadroTexto"/>
              <p:cNvSpPr txBox="1"/>
              <p:nvPr/>
            </p:nvSpPr>
            <p:spPr>
              <a:xfrm>
                <a:off x="3538551" y="4296506"/>
                <a:ext cx="183242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4000" b="0" i="1" smtClean="0">
                          <a:latin typeface="Cambria Math"/>
                        </a:rPr>
                        <m:t>𝑙</m:t>
                      </m:r>
                      <m:r>
                        <a:rPr lang="es-VE" sz="4000" b="0" i="1" smtClean="0">
                          <a:latin typeface="Cambria Math"/>
                        </a:rPr>
                        <m:t>=</m:t>
                      </m:r>
                      <m:r>
                        <a:rPr lang="es-VE" sz="4000" b="0" i="1" smtClean="0">
                          <a:latin typeface="Cambria Math"/>
                        </a:rPr>
                        <m:t>0</m:t>
                      </m:r>
                      <m:r>
                        <a:rPr lang="es-VE" sz="4000" b="0" i="1" smtClean="0">
                          <a:latin typeface="Cambria Math"/>
                        </a:rPr>
                        <m:t>.</m:t>
                      </m:r>
                      <m:r>
                        <a:rPr lang="es-VE" sz="4000" b="0" i="1" smtClean="0">
                          <a:latin typeface="Cambria Math"/>
                        </a:rPr>
                        <m:t>9</m:t>
                      </m:r>
                    </m:oMath>
                  </m:oMathPara>
                </a14:m>
                <a:endParaRPr lang="es-VE" sz="4000" dirty="0"/>
              </a:p>
            </p:txBody>
          </p:sp>
        </mc:Choice>
        <mc:Fallback>
          <p:sp>
            <p:nvSpPr>
              <p:cNvPr id="8" name="7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551" y="4296506"/>
                <a:ext cx="1832425" cy="70788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8 CuadroTexto"/>
              <p:cNvSpPr txBox="1"/>
              <p:nvPr/>
            </p:nvSpPr>
            <p:spPr>
              <a:xfrm>
                <a:off x="3687123" y="5784338"/>
                <a:ext cx="162236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 smtClean="0"/>
                  <a:t>c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0</m:t>
                    </m:r>
                    <m:r>
                      <a:rPr lang="es-VE" sz="4000" b="0" i="1" smtClean="0">
                        <a:latin typeface="Cambria Math"/>
                      </a:rPr>
                      <m:t>.</m:t>
                    </m:r>
                    <m:r>
                      <a:rPr lang="es-VE" sz="4000" b="0" i="1" smtClean="0">
                        <a:latin typeface="Cambria Math"/>
                      </a:rPr>
                      <m:t>8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9" name="8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7123" y="5784338"/>
                <a:ext cx="1622367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13534" t="-15517" b="-3620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9 CuadroTexto"/>
              <p:cNvSpPr txBox="1"/>
              <p:nvPr/>
            </p:nvSpPr>
            <p:spPr>
              <a:xfrm>
                <a:off x="1782351" y="5091937"/>
                <a:ext cx="157427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 smtClean="0"/>
                  <a:t>J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1</m:t>
                    </m:r>
                    <m:r>
                      <a:rPr lang="es-VE" sz="4000" b="0" i="1" smtClean="0">
                        <a:latin typeface="Cambria Math"/>
                      </a:rPr>
                      <m:t>.</m:t>
                    </m:r>
                    <m:r>
                      <a:rPr lang="es-VE" sz="4000" b="0" i="1" smtClean="0">
                        <a:latin typeface="Cambria Math"/>
                      </a:rPr>
                      <m:t>3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10" name="9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351" y="5091937"/>
                <a:ext cx="1574277" cy="707886"/>
              </a:xfrm>
              <a:prstGeom prst="rect">
                <a:avLst/>
              </a:prstGeom>
              <a:blipFill rotWithShape="1">
                <a:blip r:embed="rId6"/>
                <a:stretch>
                  <a:fillRect l="-13514" t="-15517" b="-3620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10 CuadroTexto"/>
              <p:cNvSpPr txBox="1"/>
              <p:nvPr/>
            </p:nvSpPr>
            <p:spPr>
              <a:xfrm>
                <a:off x="5622169" y="5074474"/>
                <a:ext cx="1659237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/>
                  <a:t>b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0</m:t>
                    </m:r>
                    <m:r>
                      <a:rPr lang="es-VE" sz="4000" b="0" i="1" smtClean="0">
                        <a:latin typeface="Cambria Math"/>
                      </a:rPr>
                      <m:t>,</m:t>
                    </m:r>
                    <m:r>
                      <a:rPr lang="es-VE" sz="4000" b="0" i="1" smtClean="0">
                        <a:latin typeface="Cambria Math"/>
                      </a:rPr>
                      <m:t>4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11" name="10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169" y="5074474"/>
                <a:ext cx="1659237" cy="707886"/>
              </a:xfrm>
              <a:prstGeom prst="rect">
                <a:avLst/>
              </a:prstGeom>
              <a:blipFill rotWithShape="1">
                <a:blip r:embed="rId7"/>
                <a:stretch>
                  <a:fillRect l="-12868" t="-15385" b="-350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11 CuadroTexto"/>
              <p:cNvSpPr txBox="1"/>
              <p:nvPr/>
            </p:nvSpPr>
            <p:spPr>
              <a:xfrm>
                <a:off x="5487518" y="4292336"/>
                <a:ext cx="192854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 smtClean="0"/>
                  <a:t>F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0</m:t>
                    </m:r>
                    <m:r>
                      <a:rPr lang="es-VE" sz="4000" b="0" i="1" smtClean="0">
                        <a:latin typeface="Cambria Math"/>
                      </a:rPr>
                      <m:t>.</m:t>
                    </m:r>
                    <m:r>
                      <a:rPr lang="es-VE" sz="4000" b="0" i="1" smtClean="0">
                        <a:latin typeface="Cambria Math"/>
                      </a:rPr>
                      <m:t>25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12" name="11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518" y="4292336"/>
                <a:ext cx="1928541" cy="707886"/>
              </a:xfrm>
              <a:prstGeom prst="rect">
                <a:avLst/>
              </a:prstGeom>
              <a:blipFill rotWithShape="1">
                <a:blip r:embed="rId8"/>
                <a:stretch>
                  <a:fillRect l="-11041" t="-15517" b="-3620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12 CuadroTexto"/>
              <p:cNvSpPr txBox="1"/>
              <p:nvPr/>
            </p:nvSpPr>
            <p:spPr>
              <a:xfrm>
                <a:off x="1697778" y="5782708"/>
                <a:ext cx="19520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VE" sz="4000" b="0" i="1" smtClean="0">
                          <a:latin typeface="Cambria Math"/>
                        </a:rPr>
                        <m:t>𝑎</m:t>
                      </m:r>
                      <m:r>
                        <a:rPr lang="es-VE" sz="4000" b="0" i="1" smtClean="0">
                          <a:latin typeface="Cambria Math"/>
                        </a:rPr>
                        <m:t>=</m:t>
                      </m:r>
                      <m:r>
                        <a:rPr lang="es-VE" sz="4000" b="0" i="1" smtClean="0">
                          <a:latin typeface="Cambria Math"/>
                        </a:rPr>
                        <m:t>0</m:t>
                      </m:r>
                      <m:r>
                        <a:rPr lang="es-VE" sz="4000" b="0" i="1" smtClean="0">
                          <a:latin typeface="Cambria Math"/>
                        </a:rPr>
                        <m:t>.</m:t>
                      </m:r>
                      <m:r>
                        <a:rPr lang="es-VE" sz="4000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s-VE" sz="4000" dirty="0"/>
              </a:p>
            </p:txBody>
          </p:sp>
        </mc:Choice>
        <mc:Fallback>
          <p:sp>
            <p:nvSpPr>
              <p:cNvPr id="13" name="12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778" y="5782708"/>
                <a:ext cx="1952073" cy="707886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13 CuadroTexto"/>
              <p:cNvSpPr txBox="1"/>
              <p:nvPr/>
            </p:nvSpPr>
            <p:spPr>
              <a:xfrm>
                <a:off x="3522218" y="5074474"/>
                <a:ext cx="174098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VE" sz="4000" dirty="0" smtClean="0"/>
                  <a:t>w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1</m:t>
                    </m:r>
                    <m:r>
                      <a:rPr lang="es-VE" sz="4000" b="0" i="1" smtClean="0">
                        <a:latin typeface="Cambria Math"/>
                      </a:rPr>
                      <m:t>.</m:t>
                    </m:r>
                    <m:r>
                      <a:rPr lang="es-VE" sz="4000" b="0" i="1" smtClean="0">
                        <a:latin typeface="Cambria Math"/>
                      </a:rPr>
                      <m:t>2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14" name="13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218" y="5074474"/>
                <a:ext cx="1740989" cy="707886"/>
              </a:xfrm>
              <a:prstGeom prst="rect">
                <a:avLst/>
              </a:prstGeom>
              <a:blipFill rotWithShape="1">
                <a:blip r:embed="rId10"/>
                <a:stretch>
                  <a:fillRect l="-12632" t="-15385" b="-35043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14 CuadroTexto"/>
              <p:cNvSpPr txBox="1"/>
              <p:nvPr/>
            </p:nvSpPr>
            <p:spPr>
              <a:xfrm>
                <a:off x="5494113" y="5784338"/>
                <a:ext cx="187243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he-IL" sz="4000" dirty="0" smtClean="0">
                    <a:latin typeface="Arial"/>
                    <a:cs typeface="Arial"/>
                  </a:rPr>
                  <a:t>גּ</a:t>
                </a:r>
                <a14:m>
                  <m:oMath xmlns:m="http://schemas.openxmlformats.org/officeDocument/2006/math">
                    <m:r>
                      <a:rPr lang="es-VE" sz="4000" i="1" smtClean="0">
                        <a:latin typeface="Cambria Math"/>
                      </a:rPr>
                      <m:t>=</m:t>
                    </m:r>
                    <m:r>
                      <a:rPr lang="es-VE" sz="4000" b="0" i="1" smtClean="0">
                        <a:latin typeface="Cambria Math"/>
                      </a:rPr>
                      <m:t>0</m:t>
                    </m:r>
                    <m:r>
                      <a:rPr lang="es-VE" sz="4000" b="0" i="1" smtClean="0">
                        <a:latin typeface="Cambria Math"/>
                      </a:rPr>
                      <m:t>.</m:t>
                    </m:r>
                    <m:r>
                      <a:rPr lang="es-VE" sz="4000" b="0" i="1" smtClean="0">
                        <a:latin typeface="Cambria Math"/>
                      </a:rPr>
                      <m:t>55</m:t>
                    </m:r>
                  </m:oMath>
                </a14:m>
                <a:endParaRPr lang="es-VE" sz="4000" dirty="0"/>
              </a:p>
            </p:txBody>
          </p:sp>
        </mc:Choice>
        <mc:Fallback>
          <p:sp>
            <p:nvSpPr>
              <p:cNvPr id="15" name="14 CuadroTexto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113" y="5784338"/>
                <a:ext cx="1872436" cy="707886"/>
              </a:xfrm>
              <a:prstGeom prst="rect">
                <a:avLst/>
              </a:prstGeom>
              <a:blipFill rotWithShape="1">
                <a:blip r:embed="rId11"/>
                <a:stretch>
                  <a:fillRect l="-11726" t="-15517" b="-36207"/>
                </a:stretch>
              </a:blipFill>
            </p:spPr>
            <p:txBody>
              <a:bodyPr/>
              <a:lstStyle/>
              <a:p>
                <a:r>
                  <a:rPr lang="es-V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213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3EF43C4A-2096-4228-B43F-9A1FADE3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4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punto de equilibrio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72459" r="7318" b="18049"/>
          <a:stretch/>
        </p:blipFill>
        <p:spPr bwMode="auto">
          <a:xfrm>
            <a:off x="706180" y="1988840"/>
            <a:ext cx="7731639" cy="105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43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2C6A5CD5-2723-46FD-A5FE-2CB8F54D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E3EF9831-1CEE-41FA-AFF6-D069E39C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5182FFA-7C7F-4262-91FF-FE7DA3CC6877}"/>
              </a:ext>
            </a:extLst>
          </p:cNvPr>
          <p:cNvPicPr/>
          <p:nvPr/>
        </p:nvPicPr>
        <p:blipFill rotWithShape="1">
          <a:blip r:embed="rId2"/>
          <a:srcRect l="11059" t="15673" r="1602" b="7139"/>
          <a:stretch/>
        </p:blipFill>
        <p:spPr bwMode="auto">
          <a:xfrm>
            <a:off x="380999" y="1719070"/>
            <a:ext cx="8583489" cy="5022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4503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adrícu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adrícula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Cuadrícul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457</TotalTime>
  <Words>295</Words>
  <Application>Microsoft Office PowerPoint</Application>
  <PresentationFormat>Presentación en pantalla (4:3)</PresentationFormat>
  <Paragraphs>59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Cuadrícula</vt:lpstr>
      <vt:lpstr>Regulador Centrifugo de watt</vt:lpstr>
      <vt:lpstr>Regulador centrifugo de watt</vt:lpstr>
      <vt:lpstr>Sistema de control</vt:lpstr>
      <vt:lpstr>Modelo dinámico y ecuaciones diferenciales de movimiento</vt:lpstr>
      <vt:lpstr>Modelo dinámico y ecuaciones diferenciales de movimiento(orden del sistema) ¿Porque es no lineal? </vt:lpstr>
      <vt:lpstr>Valores de los parámetros</vt:lpstr>
      <vt:lpstr>Linealización</vt:lpstr>
      <vt:lpstr>punto de equilibrio</vt:lpstr>
      <vt:lpstr>Linealización</vt:lpstr>
      <vt:lpstr>Linealización</vt:lpstr>
      <vt:lpstr>Linealización</vt:lpstr>
      <vt:lpstr>AUTOVALORES</vt:lpstr>
      <vt:lpstr>Función de transferencia</vt:lpstr>
      <vt:lpstr>Solución explicita</vt:lpstr>
      <vt:lpstr>Diagrama de bloque del Sistema inicial</vt:lpstr>
      <vt:lpstr>Simulación del sistema inicial</vt:lpstr>
      <vt:lpstr>Diagrama de bloque del Sistema no lineal con cambios de variables</vt:lpstr>
      <vt:lpstr>Simulación del sistema inicial cambios de variable</vt:lpstr>
      <vt:lpstr>Diagrama de bloque de la función de transferencia (simulación lineal)</vt:lpstr>
      <vt:lpstr>Simulación con otra entrada</vt:lpstr>
      <vt:lpstr>Autovalores y estabilidad del Sistema (criterio de routh hurwitz)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Funcionamiento  de la maquina de vapor watt</dc:title>
  <dc:creator>GERMAN SUAREZ</dc:creator>
  <cp:lastModifiedBy>jose suarez</cp:lastModifiedBy>
  <cp:revision>30</cp:revision>
  <dcterms:created xsi:type="dcterms:W3CDTF">2019-12-07T13:36:33Z</dcterms:created>
  <dcterms:modified xsi:type="dcterms:W3CDTF">2020-02-21T21:56:09Z</dcterms:modified>
</cp:coreProperties>
</file>